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085" r:id="rId5"/>
    <p:sldId id="2126" r:id="rId6"/>
    <p:sldId id="2127" r:id="rId7"/>
    <p:sldId id="2128" r:id="rId8"/>
    <p:sldId id="2129" r:id="rId9"/>
    <p:sldId id="2130" r:id="rId10"/>
    <p:sldId id="2131" r:id="rId11"/>
    <p:sldId id="2132" r:id="rId12"/>
    <p:sldId id="2133" r:id="rId13"/>
    <p:sldId id="2134" r:id="rId14"/>
    <p:sldId id="2135" r:id="rId15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112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9D6A81-3444-9685-805A-591177281F40}" name="Jürgen Schipper" initials="JS" userId="S::juergen.schipper@titaniumtextiles.com::c79216da-6dc2-4ab7-8d3e-a4eb7768f1ae" providerId="AD"/>
  <p188:author id="{0D62349B-5869-6F99-000B-7EA2B3773C7C}" name="Jürgen Schipper" initials="JS" userId="8b9464f0b3dac532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768E"/>
    <a:srgbClr val="FF5757"/>
    <a:srgbClr val="00B050"/>
    <a:srgbClr val="009FC8"/>
    <a:srgbClr val="0099CC"/>
    <a:srgbClr val="DCE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F766F-D1E9-4DD0-AF13-05C287B82EB0}" v="36" dt="2025-12-02T15:34:17.4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92653"/>
  </p:normalViewPr>
  <p:slideViewPr>
    <p:cSldViewPr>
      <p:cViewPr varScale="1">
        <p:scale>
          <a:sx n="51" d="100"/>
          <a:sy n="51" d="100"/>
        </p:scale>
        <p:origin x="984" y="58"/>
      </p:cViewPr>
      <p:guideLst>
        <p:guide orient="horz" pos="1080"/>
        <p:guide pos="112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>
        <p:scale>
          <a:sx n="137" d="100"/>
          <a:sy n="137" d="100"/>
        </p:scale>
        <p:origin x="3112" y="1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A363-9371-6B4D-906A-BC49295601FA}" type="datetimeFigureOut">
              <a:rPr lang="en-US" smtClean="0"/>
              <a:t>3/5/2026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5C3B3-9D25-6947-82C7-158C764DB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03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Light" panose="020B0402020203020204" pitchFamily="34" charset="77"/>
              </a:rPr>
              <a:t>Today, I would like to introduce an innovation that can transform RA diagnostics—Novio Catalpa’s RA screening assay.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65C3B3-9D25-6947-82C7-158C764DBEA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43145223-FDDD-914B-8C89-E60F88F178A2}" type="datetime1">
              <a:rPr lang="de-CH" smtClean="0"/>
              <a:t>05.03.2026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FFC0FE2F-54DC-A140-8E05-2717BED34A2A}" type="datetime1">
              <a:rPr lang="de-CH" smtClean="0"/>
              <a:t>05.03.2026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1CE2D7C6-F97B-6E46-BC90-3EC65B9A0EC7}" type="datetime1">
              <a:rPr lang="de-CH" smtClean="0"/>
              <a:t>05.03.2026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0" i="0">
                <a:latin typeface="Avenir Medium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36AA6BB4-C687-D44A-ACE3-1386DFB8BF18}" type="datetime1">
              <a:rPr lang="de-CH" smtClean="0"/>
              <a:t>05.03.2026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42D776EF-9B5A-CE49-88ED-7734753CBCEB}" type="datetime1">
              <a:rPr lang="de-CH" smtClean="0"/>
              <a:t>05.03.2026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F88321EB-A704-F240-9EBB-E29AF8C8F47E}" type="datetime1">
              <a:rPr lang="de-CH" smtClean="0"/>
              <a:t>05.03.2026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44ADC6F4-C492-AF49-886E-C7D198E147E2}" type="datetime1">
              <a:rPr lang="de-CH" smtClean="0"/>
              <a:t>05.03.2026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FA9924BE-B63B-FD4D-874F-4B733C01760A}" type="datetime1">
              <a:rPr lang="de-CH" smtClean="0"/>
              <a:t>05.03.2026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E481A433-FB31-6E4B-AE3B-19429F4C64D8}" type="datetime1">
              <a:rPr lang="de-CH" smtClean="0"/>
              <a:t>05.03.2026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2EF4AE60-FCB9-1746-960F-69425B2567F5}" type="datetime1">
              <a:rPr lang="de-CH" smtClean="0"/>
              <a:t>05.03.2026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67200" y="9715500"/>
            <a:ext cx="2133600" cy="365125"/>
          </a:xfrm>
          <a:prstGeom prst="rect">
            <a:avLst/>
          </a:prstGeom>
        </p:spPr>
        <p:txBody>
          <a:bodyPr/>
          <a:lstStyle/>
          <a:p>
            <a:fld id="{11EE2595-0B9C-4A4E-9540-89CBAE3F5586}" type="datetime1">
              <a:rPr lang="de-CH" smtClean="0"/>
              <a:t>05.03.2026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934200" y="971550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342900"/>
            <a:ext cx="1676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714500"/>
            <a:ext cx="16764000" cy="7315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" y="93345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FF5757"/>
                </a:solidFill>
                <a:latin typeface="Avenir Light" panose="020B0402020203020204" pitchFamily="34" charset="77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1517CD5D-37B5-92AD-32C4-B1B4FD6A9F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706600" y="8724900"/>
            <a:ext cx="2781300" cy="13208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b="0" i="0" kern="1200">
          <a:solidFill>
            <a:srgbClr val="009FC8"/>
          </a:solidFill>
          <a:latin typeface="Avenir Light" panose="020B0402020203020204" pitchFamily="34" charset="77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5757"/>
        </a:buClr>
        <a:buFont typeface="Wingdings" pitchFamily="2" charset="2"/>
        <a:buChar char="§"/>
        <a:defRPr sz="2800" b="0" i="0" kern="1200">
          <a:solidFill>
            <a:srgbClr val="65768E"/>
          </a:solidFill>
          <a:latin typeface="Avenir Light" panose="020B0402020203020204" pitchFamily="34" charset="77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5757"/>
        </a:buClr>
        <a:buFont typeface="Wingdings" pitchFamily="2" charset="2"/>
        <a:buChar char="§"/>
        <a:defRPr sz="2400" b="0" i="0" kern="1200">
          <a:solidFill>
            <a:srgbClr val="65768E"/>
          </a:solidFill>
          <a:latin typeface="Avenir Light" panose="020B040202020302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65768E"/>
          </a:solidFill>
          <a:latin typeface="Avenir Light" panose="020B040202020302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65768E"/>
          </a:solidFill>
          <a:latin typeface="Avenir Light" panose="020B040202020302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b="0" i="0" kern="1200">
          <a:solidFill>
            <a:srgbClr val="65768E"/>
          </a:solidFill>
          <a:latin typeface="Avenir Light" panose="020B0402020203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1B4AD4-0FEE-03DB-8258-3C03E70228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BAC490-D4A1-B270-6F90-E817529611B1}"/>
              </a:ext>
            </a:extLst>
          </p:cNvPr>
          <p:cNvSpPr/>
          <p:nvPr/>
        </p:nvSpPr>
        <p:spPr>
          <a:xfrm>
            <a:off x="381000" y="8801100"/>
            <a:ext cx="17678400" cy="1219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3">
            <a:extLst>
              <a:ext uri="{FF2B5EF4-FFF2-40B4-BE49-F238E27FC236}">
                <a16:creationId xmlns:a16="http://schemas.microsoft.com/office/drawing/2014/main" id="{0F86133F-A623-3A6C-F2EA-19BDD07B5641}"/>
              </a:ext>
            </a:extLst>
          </p:cNvPr>
          <p:cNvSpPr/>
          <p:nvPr/>
        </p:nvSpPr>
        <p:spPr>
          <a:xfrm>
            <a:off x="1028700" y="1028700"/>
            <a:ext cx="16230600" cy="8229600"/>
          </a:xfrm>
          <a:custGeom>
            <a:avLst/>
            <a:gdLst>
              <a:gd name="connsiteX0" fmla="*/ 86931 w 16230600"/>
              <a:gd name="connsiteY0" fmla="*/ 0 h 8229600"/>
              <a:gd name="connsiteX1" fmla="*/ 16143605 w 16230600"/>
              <a:gd name="connsiteY1" fmla="*/ 0 h 8229600"/>
              <a:gd name="connsiteX2" fmla="*/ 16230600 w 16230600"/>
              <a:gd name="connsiteY2" fmla="*/ 86995 h 8229600"/>
              <a:gd name="connsiteX3" fmla="*/ 16230600 w 16230600"/>
              <a:gd name="connsiteY3" fmla="*/ 8142669 h 8229600"/>
              <a:gd name="connsiteX4" fmla="*/ 16205200 w 16230600"/>
              <a:gd name="connsiteY4" fmla="*/ 8204136 h 8229600"/>
              <a:gd name="connsiteX5" fmla="*/ 16143605 w 16230600"/>
              <a:gd name="connsiteY5" fmla="*/ 8229600 h 8229600"/>
              <a:gd name="connsiteX6" fmla="*/ 86931 w 16230600"/>
              <a:gd name="connsiteY6" fmla="*/ 8229600 h 8229600"/>
              <a:gd name="connsiteX7" fmla="*/ 25463 w 16230600"/>
              <a:gd name="connsiteY7" fmla="*/ 8204136 h 8229600"/>
              <a:gd name="connsiteX8" fmla="*/ 0 w 16230600"/>
              <a:gd name="connsiteY8" fmla="*/ 8142669 h 8229600"/>
              <a:gd name="connsiteX9" fmla="*/ 0 w 16230600"/>
              <a:gd name="connsiteY9" fmla="*/ 86995 h 8229600"/>
              <a:gd name="connsiteX10" fmla="*/ 25463 w 16230600"/>
              <a:gd name="connsiteY10" fmla="*/ 25400 h 8229600"/>
              <a:gd name="connsiteX11" fmla="*/ 86931 w 16230600"/>
              <a:gd name="connsiteY11" fmla="*/ 0 h 82296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  <a:cxn ang="5">
                <a:pos x="connsiteX5" y="connsiteY5"/>
              </a:cxn>
              <a:cxn ang="6">
                <a:pos x="connsiteX6" y="connsiteY6"/>
              </a:cxn>
              <a:cxn ang="7">
                <a:pos x="connsiteX7" y="connsiteY7"/>
              </a:cxn>
              <a:cxn ang="8">
                <a:pos x="connsiteX8" y="connsiteY8"/>
              </a:cxn>
              <a:cxn ang="9">
                <a:pos x="connsiteX9" y="connsiteY9"/>
              </a:cxn>
              <a:cxn ang="10">
                <a:pos x="connsiteX10" y="connsiteY10"/>
              </a:cxn>
              <a:cxn ang="11">
                <a:pos x="connsiteX11" y="connsiteY11"/>
              </a:cxn>
            </a:cxnLst>
            <a:rect l="l" t="t" r="r" b="b"/>
            <a:pathLst>
              <a:path w="16230600" h="8229600">
                <a:moveTo>
                  <a:pt x="86931" y="0"/>
                </a:moveTo>
                <a:lnTo>
                  <a:pt x="16143605" y="0"/>
                </a:lnTo>
                <a:cubicBezTo>
                  <a:pt x="16191739" y="0"/>
                  <a:pt x="16230600" y="38861"/>
                  <a:pt x="16230600" y="86995"/>
                </a:cubicBezTo>
                <a:lnTo>
                  <a:pt x="16230600" y="8142669"/>
                </a:lnTo>
                <a:cubicBezTo>
                  <a:pt x="16230600" y="8165718"/>
                  <a:pt x="16221455" y="8187829"/>
                  <a:pt x="16205200" y="8204136"/>
                </a:cubicBezTo>
                <a:cubicBezTo>
                  <a:pt x="16188817" y="8220431"/>
                  <a:pt x="16166719" y="8229600"/>
                  <a:pt x="16143605" y="8229600"/>
                </a:cubicBezTo>
                <a:lnTo>
                  <a:pt x="86931" y="8229600"/>
                </a:lnTo>
                <a:cubicBezTo>
                  <a:pt x="63880" y="8229600"/>
                  <a:pt x="41770" y="8220431"/>
                  <a:pt x="25463" y="8204136"/>
                </a:cubicBezTo>
                <a:cubicBezTo>
                  <a:pt x="9156" y="8187829"/>
                  <a:pt x="0" y="8165718"/>
                  <a:pt x="0" y="8142669"/>
                </a:cubicBezTo>
                <a:lnTo>
                  <a:pt x="0" y="86995"/>
                </a:lnTo>
                <a:cubicBezTo>
                  <a:pt x="0" y="63880"/>
                  <a:pt x="9156" y="41782"/>
                  <a:pt x="25463" y="25400"/>
                </a:cubicBezTo>
                <a:cubicBezTo>
                  <a:pt x="41770" y="9143"/>
                  <a:pt x="63880" y="0"/>
                  <a:pt x="86931" y="0"/>
                </a:cubicBezTo>
              </a:path>
            </a:pathLst>
          </a:custGeom>
          <a:solidFill>
            <a:srgbClr val="F2F2F2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9" name="Afbeelding 18" descr="Afbeelding met tekst, Lettertype, Graphics, grafische vormgeving&#10;&#10;Door AI gegenereerde inhoud is mogelijk onjuist.">
            <a:extLst>
              <a:ext uri="{FF2B5EF4-FFF2-40B4-BE49-F238E27FC236}">
                <a16:creationId xmlns:a16="http://schemas.microsoft.com/office/drawing/2014/main" id="{038515C9-16DF-30EE-FA03-9D7B4B0D14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7200900"/>
            <a:ext cx="3584956" cy="1479505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1024A0E1-0F50-A83C-75D1-08DC7F152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A4BDD8-90E0-EC6B-C55B-C28F6C0C7CDD}"/>
              </a:ext>
            </a:extLst>
          </p:cNvPr>
          <p:cNvSpPr txBox="1"/>
          <p:nvPr/>
        </p:nvSpPr>
        <p:spPr>
          <a:xfrm>
            <a:off x="1421892" y="2548860"/>
            <a:ext cx="15265908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5400" dirty="0">
                <a:solidFill>
                  <a:schemeClr val="tx1">
                    <a:lumMod val="65000"/>
                    <a:lumOff val="35000"/>
                  </a:schemeClr>
                </a:solidFill>
                <a:latin typeface="Avenir Medium" panose="02000503020000020003" pitchFamily="2" charset="0"/>
              </a:rPr>
              <a:t>Mediator-based POC RA test based on agglutination for ACPA detection on cards</a:t>
            </a:r>
            <a:endParaRPr lang="en-GB" sz="4000" dirty="0">
              <a:solidFill>
                <a:schemeClr val="bg1">
                  <a:lumMod val="50000"/>
                </a:schemeClr>
              </a:solidFill>
              <a:latin typeface="Avenir Medium" panose="02000503020000020003" pitchFamily="2" charset="0"/>
            </a:endParaRPr>
          </a:p>
          <a:p>
            <a:pPr algn="r"/>
            <a:r>
              <a:rPr lang="en-GB" sz="4000" dirty="0">
                <a:solidFill>
                  <a:schemeClr val="bg1">
                    <a:lumMod val="50000"/>
                  </a:schemeClr>
                </a:solidFill>
                <a:latin typeface="Avenir Medium" panose="02000503020000020003" pitchFamily="2" charset="0"/>
              </a:rPr>
              <a:t>Novio Catalpa’s Rheumatoid Arthritis Screening Assay</a:t>
            </a:r>
            <a:endParaRPr lang="en-US" sz="4800" i="1" dirty="0">
              <a:solidFill>
                <a:schemeClr val="bg1">
                  <a:lumMod val="50000"/>
                </a:schemeClr>
              </a:solidFill>
              <a:latin typeface="Avenir Medium" panose="02000503020000020003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4A7382-5A52-CD4A-E374-A660FB6E7423}"/>
              </a:ext>
            </a:extLst>
          </p:cNvPr>
          <p:cNvSpPr txBox="1"/>
          <p:nvPr/>
        </p:nvSpPr>
        <p:spPr>
          <a:xfrm>
            <a:off x="7543800" y="3771900"/>
            <a:ext cx="9144000" cy="197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7900"/>
              </a:lnSpc>
              <a:tabLst/>
            </a:pPr>
            <a:endParaRPr lang="en-GB" sz="2800" dirty="0">
              <a:solidFill>
                <a:srgbClr val="65768E"/>
              </a:solidFill>
              <a:latin typeface="Avenir Medium" panose="02000503020000020003" pitchFamily="2" charset="0"/>
            </a:endParaRPr>
          </a:p>
          <a:p>
            <a:pPr algn="r">
              <a:lnSpc>
                <a:spcPts val="7900"/>
              </a:lnSpc>
              <a:tabLst/>
            </a:pPr>
            <a:r>
              <a:rPr lang="en-GB" sz="2800" dirty="0">
                <a:solidFill>
                  <a:srgbClr val="65768E"/>
                </a:solidFill>
                <a:latin typeface="Avenir Medium" panose="02000503020000020003" pitchFamily="2" charset="0"/>
              </a:rPr>
              <a:t>Fast,</a:t>
            </a:r>
            <a:r>
              <a:rPr lang="en-GB" sz="2800" dirty="0">
                <a:latin typeface="Avenir Medium" panose="02000503020000020003" pitchFamily="2" charset="0"/>
              </a:rPr>
              <a:t> </a:t>
            </a:r>
            <a:r>
              <a:rPr lang="en-GB" sz="2800" dirty="0">
                <a:solidFill>
                  <a:srgbClr val="009FC8"/>
                </a:solidFill>
                <a:latin typeface="Avenir Medium" panose="02000503020000020003" pitchFamily="2" charset="0"/>
              </a:rPr>
              <a:t>Affordable,</a:t>
            </a:r>
            <a:r>
              <a:rPr lang="en-GB" sz="2800" dirty="0">
                <a:latin typeface="Avenir Medium" panose="02000503020000020003" pitchFamily="2" charset="0"/>
              </a:rPr>
              <a:t> </a:t>
            </a:r>
            <a:r>
              <a:rPr lang="en-GB" sz="2800" dirty="0">
                <a:solidFill>
                  <a:srgbClr val="FF5757"/>
                </a:solidFill>
                <a:latin typeface="Avenir Medium" panose="02000503020000020003" pitchFamily="2" charset="0"/>
              </a:rPr>
              <a:t>Accessible</a:t>
            </a:r>
            <a:endParaRPr lang="en-US" altLang="zh-CN" sz="2400" dirty="0">
              <a:solidFill>
                <a:srgbClr val="FF5757"/>
              </a:solidFill>
              <a:latin typeface="Avenir Medium" panose="02000503020000020003" pitchFamily="2" charset="0"/>
              <a:cs typeface="Heiti SC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03B60A-27D8-021B-982C-1F3628292389}"/>
              </a:ext>
            </a:extLst>
          </p:cNvPr>
          <p:cNvSpPr txBox="1"/>
          <p:nvPr/>
        </p:nvSpPr>
        <p:spPr>
          <a:xfrm>
            <a:off x="7433056" y="6438900"/>
            <a:ext cx="9144000" cy="1970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ts val="7900"/>
              </a:lnSpc>
              <a:tabLst/>
            </a:pPr>
            <a:endParaRPr lang="en-GB" sz="2800" dirty="0">
              <a:solidFill>
                <a:srgbClr val="65768E"/>
              </a:solidFill>
              <a:latin typeface="Avenir Medium" panose="02000503020000020003" pitchFamily="2" charset="0"/>
            </a:endParaRPr>
          </a:p>
          <a:p>
            <a:pPr algn="r">
              <a:lnSpc>
                <a:spcPts val="7900"/>
              </a:lnSpc>
              <a:tabLst/>
            </a:pPr>
            <a:r>
              <a:rPr lang="en-GB" sz="2800" dirty="0">
                <a:solidFill>
                  <a:srgbClr val="65768E"/>
                </a:solidFill>
                <a:latin typeface="Avenir Medium" panose="02000503020000020003" pitchFamily="2" charset="0"/>
              </a:rPr>
              <a:t>March, 2026</a:t>
            </a:r>
            <a:endParaRPr lang="en-US" altLang="zh-CN" sz="2400" dirty="0">
              <a:solidFill>
                <a:srgbClr val="FF5757"/>
              </a:solidFill>
              <a:latin typeface="Avenir Medium" panose="02000503020000020003" pitchFamily="2" charset="0"/>
              <a:cs typeface="Heiti SC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86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06EB8-B3B7-A285-C223-5620A5E6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image analysis in development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59598E-FA7E-B723-05A4-C225E2A59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9B12037-58B0-CB45-3F24-1DE870AE7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908" y="2514600"/>
            <a:ext cx="15042183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79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9486-1B9A-D33F-DBAC-FB77DB453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5908A7-34DC-EAAF-E449-8E6AA2C77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ACPA detection by hemagglutination is simple, fast, has visual readout </a:t>
            </a:r>
          </a:p>
          <a:p>
            <a:pPr marL="363538" indent="-363538">
              <a:buNone/>
            </a:pPr>
            <a:r>
              <a:rPr lang="en-US" sz="3200" dirty="0"/>
              <a:t>	and does not require sophisticated equipment.</a:t>
            </a:r>
          </a:p>
          <a:p>
            <a:endParaRPr lang="en-US" sz="3200" dirty="0"/>
          </a:p>
          <a:p>
            <a:r>
              <a:rPr lang="en-US" sz="3200" dirty="0"/>
              <a:t>The sensitivity of the ACPA-dependent hemagglutination is similar to </a:t>
            </a:r>
          </a:p>
          <a:p>
            <a:pPr marL="363538" indent="-363538">
              <a:buNone/>
            </a:pPr>
            <a:r>
              <a:rPr lang="en-US" sz="3200" dirty="0"/>
              <a:t>	that of the golden standard CCP2 ELISA.</a:t>
            </a:r>
          </a:p>
          <a:p>
            <a:endParaRPr lang="en-US" sz="3200" dirty="0"/>
          </a:p>
          <a:p>
            <a:r>
              <a:rPr lang="en-US" sz="3200" dirty="0"/>
              <a:t>The nanobody-based mediator has several advantages compared to the </a:t>
            </a:r>
          </a:p>
          <a:p>
            <a:pPr marL="363538" indent="-363538">
              <a:buNone/>
            </a:pPr>
            <a:r>
              <a:rPr lang="en-US" sz="3200" dirty="0"/>
              <a:t>	single-chain </a:t>
            </a:r>
            <a:r>
              <a:rPr lang="en-US" sz="3200" dirty="0" err="1"/>
              <a:t>Fv</a:t>
            </a:r>
            <a:r>
              <a:rPr lang="en-US" sz="3200" dirty="0"/>
              <a:t>-based mediator:</a:t>
            </a:r>
          </a:p>
          <a:p>
            <a:pPr marL="1349375" lvl="1" indent="-449263"/>
            <a:r>
              <a:rPr lang="en-US" sz="2800" dirty="0"/>
              <a:t>Lacks tendency for dimerization</a:t>
            </a:r>
          </a:p>
          <a:p>
            <a:pPr marL="1349375" lvl="1" indent="-449263"/>
            <a:r>
              <a:rPr lang="en-US" sz="2800" dirty="0"/>
              <a:t>Easier, faster and cheaper production</a:t>
            </a:r>
          </a:p>
          <a:p>
            <a:pPr marL="1349375" lvl="1" indent="-449263"/>
            <a:r>
              <a:rPr lang="en-US" sz="2800" dirty="0"/>
              <a:t>Higher stability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B5EE7-2C3B-A47C-AC1D-0977DD66E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D6708B-FEFE-C752-D9E5-AB4AA40C991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63600" y="1943100"/>
            <a:ext cx="3449456" cy="14111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B9B79E-ACD8-43CA-6FB3-8C49F05412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213475" y="4716263"/>
            <a:ext cx="1602467" cy="9329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B2E729-361D-DDC8-98F6-44522289B6E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159838" y="7187536"/>
            <a:ext cx="1474527" cy="381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90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83BAA-B19E-D146-DD86-D464BA060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2BDB8-009B-FDC4-D8F8-EE1279E47C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0" y="1181100"/>
            <a:ext cx="13411200" cy="73152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endParaRPr lang="en-US" sz="4400" dirty="0"/>
          </a:p>
          <a:p>
            <a:pPr marL="0" indent="0" algn="ctr">
              <a:buNone/>
            </a:pPr>
            <a:r>
              <a:rPr lang="en-US" sz="5200" dirty="0"/>
              <a:t>Develop a rapid and cost-effective detection method for anti-citrullinated protein antibodies in rheumatoid arthritis patients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Anti-citrullinated protein antibodies (ACPA) are the most specific</a:t>
            </a:r>
          </a:p>
          <a:p>
            <a:pPr marL="0" indent="0" algn="ctr">
              <a:buNone/>
            </a:pPr>
            <a:r>
              <a:rPr lang="en-US" dirty="0"/>
              <a:t>and predictive serological biomarker in rheumatoid arthritis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282EE8-A1C6-EB72-C03D-5174F842E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0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EF8BC-C41E-F78D-82C0-ADEEC950C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Antibody biomarker detection by red blood cell agglutination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84DF1-D25F-5B92-567C-F59DC4FB2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561B2CF-2F86-4D40-7831-FC51F40E872E}"/>
              </a:ext>
            </a:extLst>
          </p:cNvPr>
          <p:cNvGrpSpPr/>
          <p:nvPr/>
        </p:nvGrpSpPr>
        <p:grpSpPr>
          <a:xfrm>
            <a:off x="10313382" y="5756983"/>
            <a:ext cx="6062823" cy="2065597"/>
            <a:chOff x="7968208" y="4221088"/>
            <a:chExt cx="3001084" cy="102246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CD74AE4A-DF00-9A5E-DE9B-DDC5B9BA8984}"/>
                </a:ext>
              </a:extLst>
            </p:cNvPr>
            <p:cNvGrpSpPr/>
            <p:nvPr/>
          </p:nvGrpSpPr>
          <p:grpSpPr>
            <a:xfrm flipH="1">
              <a:off x="7968208" y="4221088"/>
              <a:ext cx="3001084" cy="500375"/>
              <a:chOff x="7968208" y="4221088"/>
              <a:chExt cx="3001084" cy="500375"/>
            </a:xfrm>
          </p:grpSpPr>
          <p:pic>
            <p:nvPicPr>
              <p:cNvPr id="54" name="Picture 53" descr="A close-up of a test&#10;&#10;Description automatically generated">
                <a:extLst>
                  <a:ext uri="{FF2B5EF4-FFF2-40B4-BE49-F238E27FC236}">
                    <a16:creationId xmlns:a16="http://schemas.microsoft.com/office/drawing/2014/main" id="{27BFD7FB-4B22-7DB3-F4BA-D6ED996B2B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68208" y="4221088"/>
                <a:ext cx="1799659" cy="492808"/>
              </a:xfrm>
              <a:prstGeom prst="rect">
                <a:avLst/>
              </a:prstGeom>
            </p:spPr>
          </p:pic>
          <p:pic>
            <p:nvPicPr>
              <p:cNvPr id="55" name="Picture 54" descr="A close-up of a test&#10;&#10;Description automatically generated">
                <a:extLst>
                  <a:ext uri="{FF2B5EF4-FFF2-40B4-BE49-F238E27FC236}">
                    <a16:creationId xmlns:a16="http://schemas.microsoft.com/office/drawing/2014/main" id="{4AEDB3F7-B1C2-DC29-1D94-B354C82153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67867" y="4221088"/>
                <a:ext cx="1201425" cy="500375"/>
              </a:xfrm>
              <a:prstGeom prst="rect">
                <a:avLst/>
              </a:prstGeom>
            </p:spPr>
          </p:pic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C29390B-10A8-75DD-405B-6951C1046335}"/>
                </a:ext>
              </a:extLst>
            </p:cNvPr>
            <p:cNvGrpSpPr/>
            <p:nvPr/>
          </p:nvGrpSpPr>
          <p:grpSpPr>
            <a:xfrm flipH="1">
              <a:off x="7968208" y="4753653"/>
              <a:ext cx="3001084" cy="489901"/>
              <a:chOff x="7968208" y="4753653"/>
              <a:chExt cx="3001084" cy="489901"/>
            </a:xfrm>
          </p:grpSpPr>
          <p:pic>
            <p:nvPicPr>
              <p:cNvPr id="52" name="Picture 51" descr="A test paper with blood on it&#10;&#10;Description automatically generated">
                <a:extLst>
                  <a:ext uri="{FF2B5EF4-FFF2-40B4-BE49-F238E27FC236}">
                    <a16:creationId xmlns:a16="http://schemas.microsoft.com/office/drawing/2014/main" id="{58DCDD0C-7A7C-F012-724D-589C0D1DFA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968208" y="4753653"/>
                <a:ext cx="1799659" cy="485064"/>
              </a:xfrm>
              <a:prstGeom prst="rect">
                <a:avLst/>
              </a:prstGeom>
            </p:spPr>
          </p:pic>
          <p:pic>
            <p:nvPicPr>
              <p:cNvPr id="53" name="Picture 52" descr="A close-up of a test&#10;&#10;Description automatically generated">
                <a:extLst>
                  <a:ext uri="{FF2B5EF4-FFF2-40B4-BE49-F238E27FC236}">
                    <a16:creationId xmlns:a16="http://schemas.microsoft.com/office/drawing/2014/main" id="{7F1FB6B5-37C4-D397-AC2D-B43D44E8C0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9767867" y="4753653"/>
                <a:ext cx="1201425" cy="489901"/>
              </a:xfrm>
              <a:prstGeom prst="rect">
                <a:avLst/>
              </a:prstGeom>
            </p:spPr>
          </p:pic>
        </p:grpSp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F4589ADE-00A9-6C00-3411-6B03C142C0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7620" b="26551"/>
          <a:stretch/>
        </p:blipFill>
        <p:spPr>
          <a:xfrm>
            <a:off x="10287000" y="2476500"/>
            <a:ext cx="6115586" cy="2077753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E0327FD-8DEE-19A8-36BD-028ACB831B0F}"/>
              </a:ext>
            </a:extLst>
          </p:cNvPr>
          <p:cNvCxnSpPr>
            <a:cxnSpLocks/>
          </p:cNvCxnSpPr>
          <p:nvPr/>
        </p:nvCxnSpPr>
        <p:spPr>
          <a:xfrm>
            <a:off x="9982655" y="2019300"/>
            <a:ext cx="0" cy="637754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33F3779B-05F4-A81F-0B00-98F7C59F9A41}"/>
              </a:ext>
            </a:extLst>
          </p:cNvPr>
          <p:cNvSpPr txBox="1"/>
          <p:nvPr/>
        </p:nvSpPr>
        <p:spPr>
          <a:xfrm>
            <a:off x="11799922" y="4554253"/>
            <a:ext cx="333506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65768E"/>
                </a:solidFill>
              </a:rPr>
              <a:t>Microtiter plates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41C566E0-3D90-BB4F-35B9-A8AEA06F5DB6}"/>
              </a:ext>
            </a:extLst>
          </p:cNvPr>
          <p:cNvSpPr txBox="1"/>
          <p:nvPr/>
        </p:nvSpPr>
        <p:spPr>
          <a:xfrm>
            <a:off x="12894182" y="7955289"/>
            <a:ext cx="114654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200" dirty="0">
                <a:solidFill>
                  <a:srgbClr val="65768E"/>
                </a:solidFill>
              </a:rPr>
              <a:t>Cards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F577CD-9152-31F2-E6BD-02BFFA05730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23183"/>
          <a:stretch/>
        </p:blipFill>
        <p:spPr>
          <a:xfrm>
            <a:off x="809369" y="1939516"/>
            <a:ext cx="8595380" cy="60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674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0C7F-5031-AC4B-5924-56453C03F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Diagnostic performance of first generation ACPA mediator (</a:t>
            </a:r>
            <a:r>
              <a:rPr lang="en-US" dirty="0" err="1"/>
              <a:t>scFv</a:t>
            </a:r>
            <a:r>
              <a:rPr lang="en-US" dirty="0"/>
              <a:t> mediator)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A151B-BFD4-FA8A-020E-F149D4E50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FE08311F-4148-0062-55BF-9980AA2DD0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8093998"/>
              </p:ext>
            </p:extLst>
          </p:nvPr>
        </p:nvGraphicFramePr>
        <p:xfrm>
          <a:off x="1219199" y="2324100"/>
          <a:ext cx="8375277" cy="5760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32281">
                  <a:extLst>
                    <a:ext uri="{9D8B030D-6E8A-4147-A177-3AD203B41FA5}">
                      <a16:colId xmlns:a16="http://schemas.microsoft.com/office/drawing/2014/main" val="492841387"/>
                    </a:ext>
                  </a:extLst>
                </a:gridCol>
                <a:gridCol w="1043747">
                  <a:extLst>
                    <a:ext uri="{9D8B030D-6E8A-4147-A177-3AD203B41FA5}">
                      <a16:colId xmlns:a16="http://schemas.microsoft.com/office/drawing/2014/main" val="371701902"/>
                    </a:ext>
                  </a:extLst>
                </a:gridCol>
                <a:gridCol w="371567">
                  <a:extLst>
                    <a:ext uri="{9D8B030D-6E8A-4147-A177-3AD203B41FA5}">
                      <a16:colId xmlns:a16="http://schemas.microsoft.com/office/drawing/2014/main" val="3170708975"/>
                    </a:ext>
                  </a:extLst>
                </a:gridCol>
                <a:gridCol w="3927682">
                  <a:extLst>
                    <a:ext uri="{9D8B030D-6E8A-4147-A177-3AD203B41FA5}">
                      <a16:colId xmlns:a16="http://schemas.microsoft.com/office/drawing/2014/main" val="1218048424"/>
                    </a:ext>
                  </a:extLst>
                </a:gridCol>
              </a:tblGrid>
              <a:tr h="47582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65768E"/>
                          </a:solidFill>
                        </a:rPr>
                        <a:t>ELISA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>
                          <a:solidFill>
                            <a:srgbClr val="65768E"/>
                          </a:solidFill>
                        </a:rPr>
                        <a:t>#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65768E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65768E"/>
                          </a:solidFill>
                        </a:rPr>
                        <a:t>Anti-CCP2 positive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014973"/>
                  </a:ext>
                </a:extLst>
              </a:tr>
              <a:tr h="47582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RA Cohort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103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67%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321206387"/>
                  </a:ext>
                </a:extLst>
              </a:tr>
              <a:tr h="47582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PsA Cohort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  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4793337"/>
                  </a:ext>
                </a:extLst>
              </a:tr>
              <a:tr h="47582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RA Cohort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5831131"/>
                  </a:ext>
                </a:extLst>
              </a:tr>
              <a:tr h="475827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197278"/>
                  </a:ext>
                </a:extLst>
              </a:tr>
              <a:tr h="475827">
                <a:tc>
                  <a:txBody>
                    <a:bodyPr/>
                    <a:lstStyle/>
                    <a:p>
                      <a:r>
                        <a:rPr lang="en-US" sz="3600" b="1" dirty="0">
                          <a:solidFill>
                            <a:srgbClr val="65768E"/>
                          </a:solidFill>
                        </a:rPr>
                        <a:t>Agglutination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b="1" dirty="0">
                          <a:solidFill>
                            <a:srgbClr val="65768E"/>
                          </a:solidFill>
                        </a:rPr>
                        <a:t>#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3600" b="1" dirty="0">
                        <a:solidFill>
                          <a:srgbClr val="65768E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rgbClr val="65768E"/>
                          </a:solidFill>
                        </a:rPr>
                        <a:t>Score 2+3+4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3811927"/>
                  </a:ext>
                </a:extLst>
              </a:tr>
              <a:tr h="47582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RA Cohort 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103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61%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48908950"/>
                  </a:ext>
                </a:extLst>
              </a:tr>
              <a:tr h="47582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PsA Cohort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77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1381785"/>
                  </a:ext>
                </a:extLst>
              </a:tr>
              <a:tr h="475827">
                <a:tc>
                  <a:txBody>
                    <a:bodyPr/>
                    <a:lstStyle/>
                    <a:p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RA Cohort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sz="3600" dirty="0">
                        <a:solidFill>
                          <a:srgbClr val="65768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65768E"/>
                          </a:solidFill>
                        </a:rPr>
                        <a:t>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81271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7CE6F01-9BEC-A40E-257B-9192DAF5EA71}"/>
              </a:ext>
            </a:extLst>
          </p:cNvPr>
          <p:cNvSpPr txBox="1"/>
          <p:nvPr/>
        </p:nvSpPr>
        <p:spPr>
          <a:xfrm>
            <a:off x="1342572" y="8736149"/>
            <a:ext cx="865549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b="0" i="0" dirty="0" err="1">
                <a:solidFill>
                  <a:srgbClr val="65768E"/>
                </a:solidFill>
                <a:effectLst/>
                <a:highlight>
                  <a:srgbClr val="FFFFFF"/>
                </a:highlight>
                <a:latin typeface="Roboto Mono Web"/>
              </a:rPr>
              <a:t>Kruis</a:t>
            </a:r>
            <a:r>
              <a:rPr lang="en-US" b="0" i="0" dirty="0">
                <a:solidFill>
                  <a:srgbClr val="65768E"/>
                </a:solidFill>
                <a:effectLst/>
                <a:highlight>
                  <a:srgbClr val="FFFFFF"/>
                </a:highlight>
                <a:latin typeface="Roboto Mono Web"/>
              </a:rPr>
              <a:t> </a:t>
            </a:r>
            <a:r>
              <a:rPr lang="en-US" i="1" dirty="0">
                <a:solidFill>
                  <a:srgbClr val="65768E"/>
                </a:solidFill>
                <a:highlight>
                  <a:srgbClr val="FFFFFF"/>
                </a:highlight>
                <a:latin typeface="Roboto Mono Web"/>
              </a:rPr>
              <a:t>et al.</a:t>
            </a:r>
            <a:r>
              <a:rPr lang="en-US" dirty="0">
                <a:solidFill>
                  <a:srgbClr val="65768E"/>
                </a:solidFill>
                <a:highlight>
                  <a:srgbClr val="FFFFFF"/>
                </a:highlight>
                <a:latin typeface="Roboto Mono Web"/>
              </a:rPr>
              <a:t> </a:t>
            </a:r>
            <a:r>
              <a:rPr lang="en-US" b="0" i="0" dirty="0" err="1">
                <a:solidFill>
                  <a:srgbClr val="65768E"/>
                </a:solidFill>
                <a:effectLst/>
                <a:highlight>
                  <a:srgbClr val="FFFFFF"/>
                </a:highlight>
                <a:latin typeface="Roboto Mono Web"/>
              </a:rPr>
              <a:t>Rheumatol</a:t>
            </a:r>
            <a:r>
              <a:rPr lang="en-US" b="0" i="0" dirty="0">
                <a:solidFill>
                  <a:srgbClr val="65768E"/>
                </a:solidFill>
                <a:effectLst/>
                <a:highlight>
                  <a:srgbClr val="FFFFFF"/>
                </a:highlight>
                <a:latin typeface="Roboto Mono Web"/>
              </a:rPr>
              <a:t> Adv </a:t>
            </a:r>
            <a:r>
              <a:rPr lang="en-US" b="0" i="0" dirty="0" err="1">
                <a:solidFill>
                  <a:srgbClr val="65768E"/>
                </a:solidFill>
                <a:effectLst/>
                <a:highlight>
                  <a:srgbClr val="FFFFFF"/>
                </a:highlight>
                <a:latin typeface="Roboto Mono Web"/>
              </a:rPr>
              <a:t>Pract</a:t>
            </a:r>
            <a:r>
              <a:rPr lang="en-US" b="0" i="0" dirty="0">
                <a:solidFill>
                  <a:srgbClr val="65768E"/>
                </a:solidFill>
                <a:effectLst/>
                <a:highlight>
                  <a:srgbClr val="FFFFFF"/>
                </a:highlight>
                <a:latin typeface="Roboto Mono Web"/>
              </a:rPr>
              <a:t>. 2025, 9:rkaf010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DB5651-C1F6-24B6-D389-8164CADE810B}"/>
              </a:ext>
            </a:extLst>
          </p:cNvPr>
          <p:cNvSpPr txBox="1"/>
          <p:nvPr/>
        </p:nvSpPr>
        <p:spPr>
          <a:xfrm>
            <a:off x="13374367" y="3364513"/>
            <a:ext cx="34290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tabLst>
                <a:tab pos="512763" algn="l"/>
              </a:tabLst>
            </a:pPr>
            <a:r>
              <a:rPr lang="en-US" sz="2000" dirty="0">
                <a:solidFill>
                  <a:srgbClr val="65768E"/>
                </a:solidFill>
              </a:rPr>
              <a:t>RA: 	Rheumatoid arthritis</a:t>
            </a:r>
          </a:p>
          <a:p>
            <a:pPr>
              <a:tabLst>
                <a:tab pos="512763" algn="l"/>
              </a:tabLst>
            </a:pPr>
            <a:r>
              <a:rPr lang="en-US" sz="2000" dirty="0">
                <a:solidFill>
                  <a:srgbClr val="65768E"/>
                </a:solidFill>
              </a:rPr>
              <a:t>PsA: 	Psoriatic arthritis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370CC5-8164-60CF-7ED5-977F243BDA21}"/>
              </a:ext>
            </a:extLst>
          </p:cNvPr>
          <p:cNvSpPr/>
          <p:nvPr/>
        </p:nvSpPr>
        <p:spPr>
          <a:xfrm>
            <a:off x="7086600" y="3009900"/>
            <a:ext cx="1088504" cy="593968"/>
          </a:xfrm>
          <a:prstGeom prst="ellipse">
            <a:avLst/>
          </a:prstGeom>
          <a:noFill/>
          <a:ln w="2540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CC8E3B6-B7C9-EF7D-F817-4B129F14FE68}"/>
              </a:ext>
            </a:extLst>
          </p:cNvPr>
          <p:cNvSpPr/>
          <p:nvPr/>
        </p:nvSpPr>
        <p:spPr>
          <a:xfrm>
            <a:off x="7086600" y="6210300"/>
            <a:ext cx="1088504" cy="593968"/>
          </a:xfrm>
          <a:prstGeom prst="ellipse">
            <a:avLst/>
          </a:prstGeom>
          <a:noFill/>
          <a:ln w="2540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BE48DA75-3473-9EAF-890B-00C20296B0E1}"/>
              </a:ext>
            </a:extLst>
          </p:cNvPr>
          <p:cNvSpPr/>
          <p:nvPr/>
        </p:nvSpPr>
        <p:spPr>
          <a:xfrm>
            <a:off x="7086600" y="4290100"/>
            <a:ext cx="1088504" cy="593968"/>
          </a:xfrm>
          <a:prstGeom prst="ellipse">
            <a:avLst/>
          </a:prstGeom>
          <a:noFill/>
          <a:ln w="2540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937F60-0910-A7E9-3933-81F0567D3BE3}"/>
              </a:ext>
            </a:extLst>
          </p:cNvPr>
          <p:cNvSpPr/>
          <p:nvPr/>
        </p:nvSpPr>
        <p:spPr>
          <a:xfrm>
            <a:off x="7086600" y="7505700"/>
            <a:ext cx="1088504" cy="593968"/>
          </a:xfrm>
          <a:prstGeom prst="ellipse">
            <a:avLst/>
          </a:prstGeom>
          <a:noFill/>
          <a:ln w="2540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DC226B-AAEE-0E71-723A-B2009B73C0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05662" y="6854488"/>
            <a:ext cx="4733268" cy="136575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BF8E275-F89C-9082-BE7C-38B8C536BCFF}"/>
              </a:ext>
            </a:extLst>
          </p:cNvPr>
          <p:cNvSpPr/>
          <p:nvPr/>
        </p:nvSpPr>
        <p:spPr>
          <a:xfrm>
            <a:off x="15088867" y="6766168"/>
            <a:ext cx="1750066" cy="1454076"/>
          </a:xfrm>
          <a:prstGeom prst="rect">
            <a:avLst/>
          </a:prstGeom>
          <a:noFill/>
          <a:ln w="25400">
            <a:solidFill>
              <a:srgbClr val="FF57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56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2B489-E25C-93AE-038F-859FF58E4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generation (nanobody-based) ACPA agglutination mediator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1C99A1-50BC-9198-B4F8-C21FBA956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D6805C-B64B-A741-B805-A29881CCD7C4}"/>
              </a:ext>
            </a:extLst>
          </p:cNvPr>
          <p:cNvSpPr/>
          <p:nvPr/>
        </p:nvSpPr>
        <p:spPr>
          <a:xfrm>
            <a:off x="3048000" y="7383541"/>
            <a:ext cx="13030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4114800" algn="l"/>
              </a:tabLst>
            </a:pPr>
            <a:r>
              <a:rPr lang="en-US" sz="2800" dirty="0">
                <a:solidFill>
                  <a:srgbClr val="65768E"/>
                </a:solidFill>
              </a:rPr>
              <a:t>Nanobody vs single-chain F</a:t>
            </a:r>
            <a:r>
              <a:rPr lang="en-US" sz="2800" baseline="-25000" dirty="0">
                <a:solidFill>
                  <a:srgbClr val="65768E"/>
                </a:solidFill>
              </a:rPr>
              <a:t>V</a:t>
            </a:r>
            <a:r>
              <a:rPr lang="en-US" sz="2800" dirty="0">
                <a:solidFill>
                  <a:srgbClr val="65768E"/>
                </a:solidFill>
              </a:rPr>
              <a:t> (</a:t>
            </a:r>
            <a:r>
              <a:rPr lang="en-US" sz="2800" dirty="0" err="1">
                <a:solidFill>
                  <a:srgbClr val="65768E"/>
                </a:solidFill>
              </a:rPr>
              <a:t>scFv</a:t>
            </a:r>
            <a:r>
              <a:rPr lang="en-US" sz="2800" dirty="0">
                <a:solidFill>
                  <a:srgbClr val="65768E"/>
                </a:solidFill>
              </a:rPr>
              <a:t>):	Lacks tendency for dimerization</a:t>
            </a:r>
          </a:p>
          <a:p>
            <a:pPr>
              <a:tabLst>
                <a:tab pos="4114800" algn="l"/>
              </a:tabLst>
            </a:pPr>
            <a:r>
              <a:rPr lang="en-US" sz="2800" dirty="0">
                <a:solidFill>
                  <a:srgbClr val="65768E"/>
                </a:solidFill>
              </a:rPr>
              <a:t>			Production easier, faster and cheaper</a:t>
            </a:r>
          </a:p>
          <a:p>
            <a:pPr>
              <a:tabLst>
                <a:tab pos="4114800" algn="l"/>
              </a:tabLst>
            </a:pPr>
            <a:r>
              <a:rPr lang="en-US" sz="2800" dirty="0">
                <a:solidFill>
                  <a:srgbClr val="65768E"/>
                </a:solidFill>
              </a:rPr>
              <a:t>			Higher stability</a:t>
            </a:r>
          </a:p>
          <a:p>
            <a:pPr>
              <a:tabLst>
                <a:tab pos="4114800" algn="l"/>
              </a:tabLst>
            </a:pPr>
            <a:r>
              <a:rPr lang="en-US" sz="2800" dirty="0">
                <a:solidFill>
                  <a:srgbClr val="65768E"/>
                </a:solidFill>
              </a:rPr>
              <a:t>			Higher sensitivity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69465269-B1C9-4F0C-7F01-EC5CBEFA0B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464" y="2794396"/>
            <a:ext cx="15151106" cy="379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589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0BE8B-DE83-E4C4-A475-69F96EB7A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ACPA-dependent agglutination on cards (nanobody-based mediator)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1BC477-FDD5-5787-E9E7-D9038E2A2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E59CFDCC-66BF-6E38-5053-3BBD8AFE0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1473">
            <a:off x="813240" y="2563363"/>
            <a:ext cx="3883330" cy="46971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73F114-37CD-DABC-15BF-51837888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2552700"/>
            <a:ext cx="11189524" cy="60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898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E3319-7A3D-E547-523F-B3BBA20B1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Nanobody-based mediator works faster than single-chain mediator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00628-9F74-5A53-F269-9DDB0479C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94375859-4BA6-E4B8-60DB-6A038FD12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653747"/>
            <a:ext cx="14478000" cy="697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0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2BF3-EEF0-9A0A-6364-DB4226A01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Nanobody-based mediator is functional after drying on cards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CF570B-AEB3-D1C9-2330-2550AB227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70B47C-78DF-3D3F-109F-FA4B99755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6900" y="1765315"/>
            <a:ext cx="14554200" cy="673098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4676310D-476B-D692-DD16-0AB414DD6F98}"/>
              </a:ext>
            </a:extLst>
          </p:cNvPr>
          <p:cNvSpPr txBox="1"/>
          <p:nvPr/>
        </p:nvSpPr>
        <p:spPr>
          <a:xfrm>
            <a:off x="1981200" y="2047101"/>
            <a:ext cx="2667000" cy="553998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nl-NL" sz="3000" u="sng" dirty="0" err="1">
                <a:solidFill>
                  <a:srgbClr val="FF5757"/>
                </a:solidFill>
                <a:latin typeface="Avenir Medium" panose="02000503020000020003"/>
              </a:rPr>
              <a:t>Dried</a:t>
            </a:r>
            <a:r>
              <a:rPr lang="nl-NL" sz="3000" u="sng" dirty="0">
                <a:solidFill>
                  <a:srgbClr val="FF5757"/>
                </a:solidFill>
                <a:latin typeface="Avenir Medium" panose="02000503020000020003"/>
              </a:rPr>
              <a:t> mediator</a:t>
            </a:r>
          </a:p>
        </p:txBody>
      </p:sp>
    </p:spTree>
    <p:extLst>
      <p:ext uri="{BB962C8B-B14F-4D97-AF65-F5344CB8AC3E}">
        <p14:creationId xmlns:p14="http://schemas.microsoft.com/office/powerpoint/2010/main" val="323259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184B-F7B1-EC86-EB38-5A540BAD6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Nanobody-based agglutination allows low-</a:t>
            </a:r>
            <a:r>
              <a:rPr lang="en-US" dirty="0" err="1"/>
              <a:t>titered</a:t>
            </a:r>
            <a:r>
              <a:rPr lang="en-US" dirty="0"/>
              <a:t> anti-CCP2 detection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ED0119-D40F-D77C-1B89-C4F5D51614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D60992D-6210-B088-2307-FE29A1D7AA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676498"/>
            <a:ext cx="15621000" cy="746740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DC7DD0A-4D67-4819-B4A0-A6FA64F7F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7000" y="1491803"/>
            <a:ext cx="3224689" cy="243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87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B420B7F1DD3A469CBCB658E95CAD2A" ma:contentTypeVersion="13" ma:contentTypeDescription="Create a new document." ma:contentTypeScope="" ma:versionID="89f6cc2e4295c297dce7255cc3a7e1cb">
  <xsd:schema xmlns:xsd="http://www.w3.org/2001/XMLSchema" xmlns:xs="http://www.w3.org/2001/XMLSchema" xmlns:p="http://schemas.microsoft.com/office/2006/metadata/properties" xmlns:ns3="87f5858b-1c56-4122-ad9f-cc3823311b3d" targetNamespace="http://schemas.microsoft.com/office/2006/metadata/properties" ma:root="true" ma:fieldsID="e286a1842426adeb29fc68c0d2f970a7" ns3:_="">
    <xsd:import namespace="87f5858b-1c56-4122-ad9f-cc3823311b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_activity" minOccurs="0"/>
                <xsd:element ref="ns3:MediaServiceSearchProperties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5858b-1c56-4122-ad9f-cc3823311b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f5858b-1c56-4122-ad9f-cc3823311b3d" xsi:nil="true"/>
  </documentManagement>
</p:properties>
</file>

<file path=customXml/itemProps1.xml><?xml version="1.0" encoding="utf-8"?>
<ds:datastoreItem xmlns:ds="http://schemas.openxmlformats.org/officeDocument/2006/customXml" ds:itemID="{D1ECD5E3-C68E-4461-ACEB-B433EDBE30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f5858b-1c56-4122-ad9f-cc3823311b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20C3D89-DCB4-4046-9E15-4273CFA690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0C2A6B-19F3-474A-B6CD-0E9541C2E800}">
  <ds:schemaRefs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schemas.microsoft.com/office/infopath/2007/PartnerControls"/>
    <ds:schemaRef ds:uri="87f5858b-1c56-4122-ad9f-cc3823311b3d"/>
    <ds:schemaRef ds:uri="http://schemas.microsoft.com/office/2006/documentManagement/types"/>
    <ds:schemaRef ds:uri="http://purl.org/dc/dcmitype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322</Words>
  <Application>Microsoft Office PowerPoint</Application>
  <PresentationFormat>Custom</PresentationFormat>
  <Paragraphs>85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Avenir Light</vt:lpstr>
      <vt:lpstr>Avenir Medium</vt:lpstr>
      <vt:lpstr>Roboto Mono Web</vt:lpstr>
      <vt:lpstr>Wingdings</vt:lpstr>
      <vt:lpstr>Office Theme</vt:lpstr>
      <vt:lpstr>PowerPoint Presentation</vt:lpstr>
      <vt:lpstr>Aim</vt:lpstr>
      <vt:lpstr>Antibody biomarker detection by red blood cell agglutination</vt:lpstr>
      <vt:lpstr>Diagnostic performance of first generation ACPA mediator (scFv mediator)</vt:lpstr>
      <vt:lpstr>2nd generation (nanobody-based) ACPA agglutination mediator</vt:lpstr>
      <vt:lpstr>ACPA-dependent agglutination on cards (nanobody-based mediator)</vt:lpstr>
      <vt:lpstr>Nanobody-based mediator works faster than single-chain mediator</vt:lpstr>
      <vt:lpstr>Nanobody-based mediator is functional after drying on cards</vt:lpstr>
      <vt:lpstr>Nanobody-based agglutination allows low-titered anti-CCP2 detection</vt:lpstr>
      <vt:lpstr>AI image analysis in development</vt:lpstr>
      <vt:lpstr>Conclusions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Jan Van Holsbeeck</dc:creator>
  <cp:keywords/>
  <dc:description/>
  <cp:lastModifiedBy>Boudewijn Reijtenbagh</cp:lastModifiedBy>
  <cp:revision>1344</cp:revision>
  <cp:lastPrinted>2025-04-11T15:56:26Z</cp:lastPrinted>
  <dcterms:created xsi:type="dcterms:W3CDTF">2006-08-16T00:00:00Z</dcterms:created>
  <dcterms:modified xsi:type="dcterms:W3CDTF">2026-03-05T12:38:30Z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0x01010070B420B7F1DD3A469CBCB658E95CAD2A</vt:lpwstr>
  </property>
</Properties>
</file>